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56" r:id="rId2"/>
    <p:sldId id="257" r:id="rId3"/>
    <p:sldId id="258" r:id="rId4"/>
    <p:sldId id="261" r:id="rId5"/>
    <p:sldId id="262" r:id="rId6"/>
    <p:sldId id="263" r:id="rId7"/>
    <p:sldId id="264" r:id="rId8"/>
    <p:sldId id="265" r:id="rId9"/>
    <p:sldId id="266" r:id="rId10"/>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9F897-312D-4764-9BCA-039F34E0BB05}" v="78" dt="2022-03-19T18:17:15.673"/>
    <p1510:client id="{97E4822F-EC4C-4A66-8C90-CEB2886320C2}" v="108" dt="2022-03-22T08:56:55.216"/>
    <p1510:client id="{B8D4BB89-CB72-46A5-A454-D44155E6BF85}" v="1897" dt="2022-03-17T11:44:39.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6623" autoAdjust="0"/>
  </p:normalViewPr>
  <p:slideViewPr>
    <p:cSldViewPr snapToGrid="0">
      <p:cViewPr varScale="1">
        <p:scale>
          <a:sx n="86" d="100"/>
          <a:sy n="86" d="100"/>
        </p:scale>
        <p:origin x="331" y="77"/>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C63CF53-A04F-4324-B8F3-603898E6C2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D390B8B-7F45-4593-BEFD-268D1C90A6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BBB9C8-6E77-4A8F-9606-467FFCF721F2}" type="datetime1">
              <a:rPr lang="fr-FR" smtClean="0"/>
              <a:t>10/11/2022</a:t>
            </a:fld>
            <a:endParaRPr lang="fr-FR"/>
          </a:p>
        </p:txBody>
      </p:sp>
      <p:sp>
        <p:nvSpPr>
          <p:cNvPr id="4" name="Espace réservé du pied de page 3">
            <a:extLst>
              <a:ext uri="{FF2B5EF4-FFF2-40B4-BE49-F238E27FC236}">
                <a16:creationId xmlns:a16="http://schemas.microsoft.com/office/drawing/2014/main" id="{18CDD245-987C-4359-A658-3DA45097B3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6CBCDF2-BE48-4C1B-BFC2-03AD6BEC18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6B409-5106-4F1F-8031-C901B3E291B1}" type="slidenum">
              <a:rPr lang="fr-FR" smtClean="0"/>
              <a:t>‹N°›</a:t>
            </a:fld>
            <a:endParaRPr lang="fr-FR"/>
          </a:p>
        </p:txBody>
      </p:sp>
    </p:spTree>
    <p:extLst>
      <p:ext uri="{BB962C8B-B14F-4D97-AF65-F5344CB8AC3E}">
        <p14:creationId xmlns:p14="http://schemas.microsoft.com/office/powerpoint/2010/main" val="14243112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13680-9A30-4F2E-BDE2-EB3C5798AB7D}" type="datetime1">
              <a:rPr lang="fr-FR" smtClean="0"/>
              <a:pPr/>
              <a:t>10/11/2022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3AAB6-191F-4D19-84C0-DA3084F32F13}" type="slidenum">
              <a:rPr lang="fr-FR" smtClean="0"/>
              <a:t>‹N°›</a:t>
            </a:fld>
            <a:endParaRPr lang="fr-FR" dirty="0"/>
          </a:p>
        </p:txBody>
      </p:sp>
    </p:spTree>
    <p:extLst>
      <p:ext uri="{BB962C8B-B14F-4D97-AF65-F5344CB8AC3E}">
        <p14:creationId xmlns:p14="http://schemas.microsoft.com/office/powerpoint/2010/main" val="27277531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DE3AAB6-191F-4D19-84C0-DA3084F32F13}" type="slidenum">
              <a:rPr lang="fr-FR" smtClean="0"/>
              <a:t>1</a:t>
            </a:fld>
            <a:endParaRPr lang="fr-FR"/>
          </a:p>
        </p:txBody>
      </p:sp>
    </p:spTree>
    <p:extLst>
      <p:ext uri="{BB962C8B-B14F-4D97-AF65-F5344CB8AC3E}">
        <p14:creationId xmlns:p14="http://schemas.microsoft.com/office/powerpoint/2010/main" val="4209485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e 6"/>
          <p:cNvGrpSpPr/>
          <p:nvPr/>
        </p:nvGrpSpPr>
        <p:grpSpPr>
          <a:xfrm>
            <a:off x="0" y="-8467"/>
            <a:ext cx="12192000" cy="6866467"/>
            <a:chOff x="0" y="-8467"/>
            <a:chExt cx="12192000" cy="6866467"/>
          </a:xfrm>
        </p:grpSpPr>
        <p:cxnSp>
          <p:nvCxnSpPr>
            <p:cNvPr id="32" name="Connecteur droit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Triangle isocè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Triangle isocè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Triangle isocè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p:txBody>
          <a:bodyPr rtlCol="0"/>
          <a:lstStyle/>
          <a:p>
            <a:pPr rtl="0"/>
            <a:fld id="{375328A7-C228-4034-92FC-46B4535AAFDF}"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C90D1806-F9D1-44CF-A468-9A15DE56F693}"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fr-FR" noProof="0"/>
              <a:t>Modifiez le style du titre</a:t>
            </a:r>
          </a:p>
        </p:txBody>
      </p:sp>
      <p:sp>
        <p:nvSpPr>
          <p:cNvPr id="23" name="Espace réservé du texte 9"/>
          <p:cNvSpPr>
            <a:spLocks noGrp="1"/>
          </p:cNvSpPr>
          <p:nvPr>
            <p:ph type="body" sz="quarter" idx="13" hasCustomPrompt="1"/>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a:t>Modifiez les styles du texte</a:t>
            </a:r>
          </a:p>
        </p:txBody>
      </p:sp>
      <p:sp>
        <p:nvSpPr>
          <p:cNvPr id="3" name="Espace réservé du texte 2"/>
          <p:cNvSpPr>
            <a:spLocks noGrp="1"/>
          </p:cNvSpPr>
          <p:nvPr>
            <p:ph type="body" idx="1" hasCustomPrompt="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3D458244-7163-4D63-8FC8-66A67CF36AC6}"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
        <p:nvSpPr>
          <p:cNvPr id="20" name="Zone de texte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effectLst/>
                <a:latin typeface="Arial"/>
              </a:rPr>
              <a:t>« </a:t>
            </a:r>
          </a:p>
        </p:txBody>
      </p:sp>
      <p:sp>
        <p:nvSpPr>
          <p:cNvPr id="22" name="Zone de texte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latin typeface="Arial"/>
              </a:rPr>
              <a:t> »</a:t>
            </a:r>
            <a:endParaRPr lang="fr-FR"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professionnelle">
    <p:spTree>
      <p:nvGrpSpPr>
        <p:cNvPr id="1" name=""/>
        <p:cNvGrpSpPr/>
        <p:nvPr/>
      </p:nvGrpSpPr>
      <p:grpSpPr>
        <a:xfrm>
          <a:off x="0" y="0"/>
          <a:ext cx="0" cy="0"/>
          <a:chOff x="0" y="0"/>
          <a:chExt cx="0" cy="0"/>
        </a:xfrm>
      </p:grpSpPr>
      <p:sp>
        <p:nvSpPr>
          <p:cNvPr id="2" name="Titre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D179335D-A164-45EB-A5C6-9AD4611F31FD}"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ion 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fr-FR" noProof="0"/>
              <a:t>Modifiez le style du titre</a:t>
            </a:r>
          </a:p>
        </p:txBody>
      </p:sp>
      <p:sp>
        <p:nvSpPr>
          <p:cNvPr id="23" name="Espace réservé du texte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a:t>Modifiez les styles du texte</a:t>
            </a:r>
          </a:p>
        </p:txBody>
      </p:sp>
      <p:sp>
        <p:nvSpPr>
          <p:cNvPr id="3" name="Espace réservé du texte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1EF8DD22-6F17-46F5-9801-9E949B30A210}"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
        <p:nvSpPr>
          <p:cNvPr id="24" name="Zone de texte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effectLst/>
                <a:latin typeface="Arial"/>
              </a:rPr>
              <a:t>« </a:t>
            </a:r>
          </a:p>
        </p:txBody>
      </p:sp>
      <p:sp>
        <p:nvSpPr>
          <p:cNvPr id="25" name="Zone de texte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fr-FR" sz="8000" noProof="0">
                <a:ln w="3175" cmpd="sng">
                  <a:noFill/>
                </a:ln>
                <a:solidFill>
                  <a:schemeClr val="accent1">
                    <a:lumMod val="60000"/>
                    <a:lumOff val="40000"/>
                  </a:schemeClr>
                </a:solidFill>
                <a:effectLst/>
                <a:latin typeface="Arial"/>
              </a:rPr>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re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fr-FR" noProof="0"/>
              <a:t>Modifiez le style du titre</a:t>
            </a:r>
          </a:p>
        </p:txBody>
      </p:sp>
      <p:sp>
        <p:nvSpPr>
          <p:cNvPr id="23" name="Espace réservé du texte 9"/>
          <p:cNvSpPr>
            <a:spLocks noGrp="1"/>
          </p:cNvSpPr>
          <p:nvPr>
            <p:ph type="body" sz="quarter" idx="13" hasCustomPrompt="1"/>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a:t>Modifiez les styles du texte</a:t>
            </a:r>
          </a:p>
        </p:txBody>
      </p:sp>
      <p:sp>
        <p:nvSpPr>
          <p:cNvPr id="3" name="Espace réservé du texte 2"/>
          <p:cNvSpPr>
            <a:spLocks noGrp="1"/>
          </p:cNvSpPr>
          <p:nvPr>
            <p:ph type="body" idx="1" hasCustomPrompt="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EC696C81-F0DF-42F0-BECD-BD5A2CE1CBF0}"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4AB44952-936B-478E-AB15-22CC2D29E0FC}"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89333C77-0158-454C-844F-B7AB9BD7DAD4}" type="slidenum">
              <a:rPr lang="fr-FR" noProof="0" smtClean="0"/>
              <a:t>‹N°›</a:t>
            </a:fld>
            <a:endParaRPr lang="fr-F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967673" y="609599"/>
            <a:ext cx="1304743" cy="5251451"/>
          </a:xfrm>
        </p:spPr>
        <p:txBody>
          <a:bodyPr vert="eaVert" rtlCol="0" anchor="ctr"/>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677335" y="609600"/>
            <a:ext cx="7060150" cy="5251450"/>
          </a:xfrm>
        </p:spPr>
        <p:txBody>
          <a:bodyPr vert="eaVert"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0F218053-A682-4CFF-AD1C-AC42E275530C}"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lvl1pPr>
              <a:defRPr sz="3600"/>
            </a:lvl1pPr>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D9985B62-5C8C-4554-9CB5-6C1D73673B4D}"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7335" y="2700867"/>
            <a:ext cx="8596668" cy="1826581"/>
          </a:xfrm>
        </p:spPr>
        <p:txBody>
          <a:bodyPr rtlCol="0" anchor="b"/>
          <a:lstStyle>
            <a:lvl1pPr algn="l">
              <a:defRPr sz="40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a:t>
            </a:r>
          </a:p>
        </p:txBody>
      </p:sp>
      <p:sp>
        <p:nvSpPr>
          <p:cNvPr id="4" name="Espace réservé de la date 3"/>
          <p:cNvSpPr>
            <a:spLocks noGrp="1"/>
          </p:cNvSpPr>
          <p:nvPr>
            <p:ph type="dt" sz="half" idx="10"/>
          </p:nvPr>
        </p:nvSpPr>
        <p:spPr/>
        <p:txBody>
          <a:bodyPr rtlCol="0"/>
          <a:lstStyle/>
          <a:p>
            <a:pPr rtl="0"/>
            <a:fld id="{3C893B86-64C4-4754-82D7-28E1DE7A6228}" type="datetime1">
              <a:rPr lang="fr-FR" noProof="0" smtClean="0"/>
              <a:t>10/11/2022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677334" y="2160589"/>
            <a:ext cx="4184035" cy="3880772"/>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5089970" y="2160589"/>
            <a:ext cx="4184034" cy="3880773"/>
          </a:xfrm>
        </p:spPr>
        <p:txBody>
          <a:bodyPr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05DC7094-4696-4AA3-B06F-291805E368B6}" type="datetime1">
              <a:rPr lang="fr-FR" noProof="0" smtClean="0"/>
              <a:t>10/11/2022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FF9F0C5-380F-41C2-899A-BAC0F0927E16}" type="slidenum">
              <a:rPr lang="fr-FR" noProof="0" smtClean="0"/>
              <a:t>‹N°›</a:t>
            </a:fld>
            <a:endParaRPr lang="fr-F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4" name="Espace réservé du contenu 3"/>
          <p:cNvSpPr>
            <a:spLocks noGrp="1"/>
          </p:cNvSpPr>
          <p:nvPr>
            <p:ph sz="half" idx="2" hasCustomPrompt="1"/>
          </p:nvPr>
        </p:nvSpPr>
        <p:spPr>
          <a:xfrm>
            <a:off x="675745" y="2737245"/>
            <a:ext cx="4185623" cy="3304117"/>
          </a:xfrm>
        </p:spPr>
        <p:txBody>
          <a:bodyPr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a:t>
            </a:r>
          </a:p>
        </p:txBody>
      </p:sp>
      <p:sp>
        <p:nvSpPr>
          <p:cNvPr id="6" name="Espace réservé du contenu 5"/>
          <p:cNvSpPr>
            <a:spLocks noGrp="1"/>
          </p:cNvSpPr>
          <p:nvPr>
            <p:ph sz="quarter" idx="4" hasCustomPrompt="1"/>
          </p:nvPr>
        </p:nvSpPr>
        <p:spPr>
          <a:xfrm>
            <a:off x="5088384" y="2737245"/>
            <a:ext cx="4185617" cy="3304117"/>
          </a:xfrm>
        </p:spPr>
        <p:txBody>
          <a:bodyPr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8BCE7F69-62F5-4164-85ED-8FAE19146857}" type="datetime1">
              <a:rPr lang="fr-FR" noProof="0" smtClean="0"/>
              <a:t>10/11/2022</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320800"/>
          </a:xfrm>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358B7EC5-B234-49A7-9B9B-78FA06C0DF86}" type="datetime1">
              <a:rPr lang="fr-FR" noProof="0" smtClean="0"/>
              <a:t>10/11/2022</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468A44E4-E5AC-43F8-AB35-1C6174136A8C}" type="datetime1">
              <a:rPr lang="fr-FR" noProof="0" smtClean="0"/>
              <a:t>10/11/2022</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77334" y="1498604"/>
            <a:ext cx="3854528" cy="1278466"/>
          </a:xfrm>
        </p:spPr>
        <p:txBody>
          <a:bodyPr rtlCol="0" anchor="b">
            <a:normAutofit/>
          </a:bodyPr>
          <a:lstStyle>
            <a:lvl1pPr>
              <a:defRPr sz="2000"/>
            </a:lvl1pPr>
          </a:lstStyle>
          <a:p>
            <a:pPr rtl="0"/>
            <a:r>
              <a:rPr lang="fr-FR" noProof="0"/>
              <a:t>Modifiez le style du titre</a:t>
            </a:r>
          </a:p>
        </p:txBody>
      </p:sp>
      <p:sp>
        <p:nvSpPr>
          <p:cNvPr id="3" name="Espace réservé du contenu 2"/>
          <p:cNvSpPr>
            <a:spLocks noGrp="1"/>
          </p:cNvSpPr>
          <p:nvPr>
            <p:ph idx="1" hasCustomPrompt="1"/>
          </p:nvPr>
        </p:nvSpPr>
        <p:spPr>
          <a:xfrm>
            <a:off x="4760461" y="514924"/>
            <a:ext cx="4513541" cy="5526437"/>
          </a:xfrm>
        </p:spPr>
        <p:txBody>
          <a:bodyPr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AC41328C-4429-4791-8049-5B753223245E}" type="datetime1">
              <a:rPr lang="fr-FR" noProof="0" smtClean="0"/>
              <a:t>10/11/2022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519954A3-9DFD-4C44-94BA-B95130A3BA1C}" type="slidenum">
              <a:rPr lang="fr-FR" noProof="0" smtClean="0"/>
              <a:t>‹N°›</a:t>
            </a:fld>
            <a:endParaRPr lang="fr-F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a:t>
            </a:r>
          </a:p>
        </p:txBody>
      </p:sp>
      <p:sp>
        <p:nvSpPr>
          <p:cNvPr id="5" name="Espace réservé de la date 4"/>
          <p:cNvSpPr>
            <a:spLocks noGrp="1"/>
          </p:cNvSpPr>
          <p:nvPr>
            <p:ph type="dt" sz="half" idx="10"/>
          </p:nvPr>
        </p:nvSpPr>
        <p:spPr/>
        <p:txBody>
          <a:bodyPr rtlCol="0"/>
          <a:lstStyle/>
          <a:p>
            <a:pPr rtl="0"/>
            <a:fld id="{18BD14F7-5B61-4F82-828F-5ADBB7119AC1}" type="datetime1">
              <a:rPr lang="fr-FR" noProof="0" smtClean="0"/>
              <a:t>10/11/2022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e 6"/>
          <p:cNvGrpSpPr/>
          <p:nvPr/>
        </p:nvGrpSpPr>
        <p:grpSpPr>
          <a:xfrm>
            <a:off x="0" y="-8467"/>
            <a:ext cx="12192000" cy="6866467"/>
            <a:chOff x="0" y="-8467"/>
            <a:chExt cx="12192000" cy="6866467"/>
          </a:xfrm>
        </p:grpSpPr>
        <p:cxnSp>
          <p:nvCxnSpPr>
            <p:cNvPr id="20" name="Connecteur droit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Triangle isocè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Triangle isocè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Triangle isocè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Espace réservé du titre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fr-FR" noProof="0"/>
              <a:t>Modifiez le style du titre</a:t>
            </a:r>
          </a:p>
        </p:txBody>
      </p:sp>
      <p:sp>
        <p:nvSpPr>
          <p:cNvPr id="3" name="Espace réservé du texte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43F62E03-F464-4FE6-B2B3-E3E3846CD785}" type="datetime1">
              <a:rPr lang="fr-FR" noProof="0" smtClean="0"/>
              <a:t>10/11/2022</a:t>
            </a:fld>
            <a:endParaRPr lang="fr-FR" noProof="0" dirty="0"/>
          </a:p>
        </p:txBody>
      </p:sp>
      <p:sp>
        <p:nvSpPr>
          <p:cNvPr id="5" name="Espace réservé du pied de page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fr-FR" noProof="0" smtClean="0"/>
              <a:pPr/>
              <a:t>‹N°›</a:t>
            </a:fld>
            <a:endParaRPr lang="fr-F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Gemlareole@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3.jpg"/><Relationship Id="rId5" Type="http://schemas.openxmlformats.org/officeDocument/2006/relationships/image" Target="../media/image27.jpg"/><Relationship Id="rId10" Type="http://schemas.openxmlformats.org/officeDocument/2006/relationships/image" Target="../media/image32.jpg"/><Relationship Id="rId4" Type="http://schemas.openxmlformats.org/officeDocument/2006/relationships/image" Target="../media/image26.jpg"/><Relationship Id="rId9"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4" descr="Une image contenant texte&#10;&#10;Description générée automatiquement">
            <a:extLst>
              <a:ext uri="{FF2B5EF4-FFF2-40B4-BE49-F238E27FC236}">
                <a16:creationId xmlns:a16="http://schemas.microsoft.com/office/drawing/2014/main" id="{A770129D-1149-4161-867C-00D7F0FE0352}"/>
              </a:ext>
            </a:extLst>
          </p:cNvPr>
          <p:cNvPicPr>
            <a:picLocks noChangeAspect="1"/>
          </p:cNvPicPr>
          <p:nvPr/>
        </p:nvPicPr>
        <p:blipFill rotWithShape="1">
          <a:blip r:embed="rId3"/>
          <a:srcRect l="6963" r="9037" b="5564"/>
          <a:stretch/>
        </p:blipFill>
        <p:spPr>
          <a:xfrm>
            <a:off x="3876067" y="1043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p:cNvSpPr>
            <a:spLocks noGrp="1"/>
          </p:cNvSpPr>
          <p:nvPr>
            <p:ph type="ctrTitle"/>
          </p:nvPr>
        </p:nvSpPr>
        <p:spPr>
          <a:xfrm>
            <a:off x="42565" y="8529"/>
            <a:ext cx="4077752" cy="2003751"/>
          </a:xfrm>
        </p:spPr>
        <p:txBody>
          <a:bodyPr rtlCol="0">
            <a:normAutofit fontScale="90000"/>
          </a:bodyPr>
          <a:lstStyle/>
          <a:p>
            <a:r>
              <a:rPr lang="fr-FR" sz="4400"/>
              <a:t>LIVRET D'ACCUEIL </a:t>
            </a:r>
            <a:br>
              <a:rPr lang="fr-FR" sz="4400"/>
            </a:br>
            <a:r>
              <a:rPr lang="fr-FR" sz="4400"/>
              <a:t>GEM ATTITUDE</a:t>
            </a:r>
          </a:p>
        </p:txBody>
      </p:sp>
      <p:sp>
        <p:nvSpPr>
          <p:cNvPr id="3" name="Sous-titre 2"/>
          <p:cNvSpPr>
            <a:spLocks noGrp="1"/>
          </p:cNvSpPr>
          <p:nvPr>
            <p:ph type="subTitle" idx="1"/>
          </p:nvPr>
        </p:nvSpPr>
        <p:spPr>
          <a:xfrm>
            <a:off x="541636" y="2975680"/>
            <a:ext cx="4079721" cy="3330708"/>
          </a:xfrm>
        </p:spPr>
        <p:txBody>
          <a:bodyPr rtlCol="0">
            <a:normAutofit/>
          </a:bodyPr>
          <a:lstStyle/>
          <a:p>
            <a:pPr algn="l"/>
            <a:endParaRPr lang="fr-FR" sz="1600" dirty="0">
              <a:highlight>
                <a:srgbClr val="00FF00"/>
              </a:highlight>
            </a:endParaRPr>
          </a:p>
          <a:p>
            <a:pPr algn="l"/>
            <a:endParaRPr lang="fr-FR" sz="1600" dirty="0"/>
          </a:p>
        </p:txBody>
      </p:sp>
      <p:cxnSp>
        <p:nvCxnSpPr>
          <p:cNvPr id="6"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Sous-titre 2">
            <a:extLst>
              <a:ext uri="{FF2B5EF4-FFF2-40B4-BE49-F238E27FC236}">
                <a16:creationId xmlns:a16="http://schemas.microsoft.com/office/drawing/2014/main" id="{00828838-7B99-4F44-BE66-7B754D26FC30}"/>
              </a:ext>
            </a:extLst>
          </p:cNvPr>
          <p:cNvSpPr>
            <a:spLocks noGrp="1"/>
          </p:cNvSpPr>
          <p:nvPr/>
        </p:nvSpPr>
        <p:spPr>
          <a:xfrm>
            <a:off x="541636" y="2975680"/>
            <a:ext cx="4079721" cy="369605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fr-FR" sz="1600" dirty="0">
                <a:solidFill>
                  <a:schemeClr val="accent4"/>
                </a:solidFill>
              </a:rPr>
              <a:t>3, Les Terrasses, Route de Monségur</a:t>
            </a:r>
          </a:p>
          <a:p>
            <a:pPr algn="l"/>
            <a:r>
              <a:rPr lang="fr-FR" sz="1600" dirty="0">
                <a:solidFill>
                  <a:schemeClr val="accent4"/>
                </a:solidFill>
              </a:rPr>
              <a:t>33190 La Réole</a:t>
            </a:r>
          </a:p>
          <a:p>
            <a:pPr algn="l"/>
            <a:r>
              <a:rPr lang="fr-FR" sz="1600" dirty="0">
                <a:solidFill>
                  <a:schemeClr val="accent4"/>
                </a:solidFill>
              </a:rPr>
              <a:t>0633476644</a:t>
            </a:r>
          </a:p>
          <a:p>
            <a:pPr algn="l"/>
            <a:r>
              <a:rPr lang="fr-FR" sz="1600" dirty="0">
                <a:solidFill>
                  <a:schemeClr val="accent4"/>
                </a:solidFill>
                <a:hlinkClick r:id="rId4">
                  <a:extLst>
                    <a:ext uri="{A12FA001-AC4F-418D-AE19-62706E023703}">
                      <ahyp:hlinkClr xmlns:ahyp="http://schemas.microsoft.com/office/drawing/2018/hyperlinkcolor" val="tx"/>
                    </a:ext>
                  </a:extLst>
                </a:hlinkClick>
              </a:rPr>
              <a:t>Gemlareole@gmail.com</a:t>
            </a:r>
            <a:endParaRPr lang="fr-FR" sz="1600" dirty="0">
              <a:solidFill>
                <a:schemeClr val="accent4"/>
              </a:solidFill>
            </a:endParaRPr>
          </a:p>
          <a:p>
            <a:pPr algn="l"/>
            <a:endParaRPr lang="fr-FR" sz="1600" dirty="0">
              <a:highlight>
                <a:srgbClr val="C0C0C0"/>
              </a:highlight>
            </a:endParaRPr>
          </a:p>
        </p:txBody>
      </p:sp>
      <p:pic>
        <p:nvPicPr>
          <p:cNvPr id="5" name="Image 21">
            <a:extLst>
              <a:ext uri="{FF2B5EF4-FFF2-40B4-BE49-F238E27FC236}">
                <a16:creationId xmlns:a16="http://schemas.microsoft.com/office/drawing/2014/main" id="{2C62C7CB-E566-4D48-8C7D-359AB52DDBC9}"/>
              </a:ext>
            </a:extLst>
          </p:cNvPr>
          <p:cNvPicPr>
            <a:picLocks noChangeAspect="1"/>
          </p:cNvPicPr>
          <p:nvPr/>
        </p:nvPicPr>
        <p:blipFill>
          <a:blip r:embed="rId5"/>
          <a:stretch>
            <a:fillRect/>
          </a:stretch>
        </p:blipFill>
        <p:spPr>
          <a:xfrm>
            <a:off x="114169" y="5096657"/>
            <a:ext cx="1305578" cy="1294226"/>
          </a:xfrm>
          <a:prstGeom prst="rect">
            <a:avLst/>
          </a:prstGeom>
        </p:spPr>
      </p:pic>
      <p:pic>
        <p:nvPicPr>
          <p:cNvPr id="22" name="Image 25">
            <a:extLst>
              <a:ext uri="{FF2B5EF4-FFF2-40B4-BE49-F238E27FC236}">
                <a16:creationId xmlns:a16="http://schemas.microsoft.com/office/drawing/2014/main" id="{DEDF00A2-B456-4F68-8B6A-65765E85D714}"/>
              </a:ext>
            </a:extLst>
          </p:cNvPr>
          <p:cNvPicPr>
            <a:picLocks noChangeAspect="1"/>
          </p:cNvPicPr>
          <p:nvPr/>
        </p:nvPicPr>
        <p:blipFill>
          <a:blip r:embed="rId6"/>
          <a:stretch>
            <a:fillRect/>
          </a:stretch>
        </p:blipFill>
        <p:spPr>
          <a:xfrm>
            <a:off x="2970104" y="5148369"/>
            <a:ext cx="1488380" cy="981123"/>
          </a:xfrm>
          <a:prstGeom prst="rect">
            <a:avLst/>
          </a:prstGeom>
        </p:spPr>
      </p:pic>
      <p:pic>
        <p:nvPicPr>
          <p:cNvPr id="9" name="Image 10" descr="Une image contenant texte, clipart&#10;&#10;Description générée automatiquement">
            <a:extLst>
              <a:ext uri="{FF2B5EF4-FFF2-40B4-BE49-F238E27FC236}">
                <a16:creationId xmlns:a16="http://schemas.microsoft.com/office/drawing/2014/main" id="{9EF11B03-4D26-4B9A-9098-4DE25D83C4E5}"/>
              </a:ext>
            </a:extLst>
          </p:cNvPr>
          <p:cNvPicPr>
            <a:picLocks noChangeAspect="1"/>
          </p:cNvPicPr>
          <p:nvPr/>
        </p:nvPicPr>
        <p:blipFill>
          <a:blip r:embed="rId7"/>
          <a:stretch>
            <a:fillRect/>
          </a:stretch>
        </p:blipFill>
        <p:spPr>
          <a:xfrm>
            <a:off x="1543050" y="5272088"/>
            <a:ext cx="1085850" cy="857250"/>
          </a:xfrm>
          <a:prstGeom prst="rect">
            <a:avLst/>
          </a:prstGeom>
        </p:spPr>
      </p:pic>
    </p:spTree>
    <p:extLst>
      <p:ext uri="{BB962C8B-B14F-4D97-AF65-F5344CB8AC3E}">
        <p14:creationId xmlns:p14="http://schemas.microsoft.com/office/powerpoint/2010/main" val="5210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30169-3026-4DBA-B3A5-31CECF69812C}"/>
              </a:ext>
            </a:extLst>
          </p:cNvPr>
          <p:cNvSpPr>
            <a:spLocks noGrp="1"/>
          </p:cNvSpPr>
          <p:nvPr>
            <p:ph type="title"/>
          </p:nvPr>
        </p:nvSpPr>
        <p:spPr>
          <a:xfrm>
            <a:off x="677334" y="609600"/>
            <a:ext cx="8596668" cy="736253"/>
          </a:xfrm>
        </p:spPr>
        <p:txBody>
          <a:bodyPr/>
          <a:lstStyle/>
          <a:p>
            <a:r>
              <a:rPr lang="fr-FR" dirty="0"/>
              <a:t>Présentation GEM ATTITUDE</a:t>
            </a:r>
          </a:p>
        </p:txBody>
      </p:sp>
      <p:sp>
        <p:nvSpPr>
          <p:cNvPr id="3" name="Espace réservé du contenu 2">
            <a:extLst>
              <a:ext uri="{FF2B5EF4-FFF2-40B4-BE49-F238E27FC236}">
                <a16:creationId xmlns:a16="http://schemas.microsoft.com/office/drawing/2014/main" id="{E6670C84-3CF1-46D2-BBBA-E9FF2F685B1E}"/>
              </a:ext>
            </a:extLst>
          </p:cNvPr>
          <p:cNvSpPr>
            <a:spLocks noGrp="1"/>
          </p:cNvSpPr>
          <p:nvPr>
            <p:ph idx="1"/>
          </p:nvPr>
        </p:nvSpPr>
        <p:spPr>
          <a:xfrm>
            <a:off x="677334" y="1356836"/>
            <a:ext cx="8596668" cy="4684526"/>
          </a:xfrm>
        </p:spPr>
        <p:txBody>
          <a:bodyPr vert="horz" lIns="91440" tIns="45720" rIns="91440" bIns="45720" rtlCol="0" anchor="t">
            <a:normAutofit/>
          </a:bodyPr>
          <a:lstStyle/>
          <a:p>
            <a:r>
              <a:rPr lang="fr-FR" sz="2800" dirty="0">
                <a:solidFill>
                  <a:schemeClr val="accent1"/>
                </a:solidFill>
              </a:rPr>
              <a:t>1°) Qu'est-ce qu'un GEM?</a:t>
            </a:r>
          </a:p>
          <a:p>
            <a:r>
              <a:rPr lang="fr-FR" dirty="0"/>
              <a:t>Le Groupe d'Entraide Mutuelle est une association d'usagers dont l'objectif est de favoriser des temps d'échanges et d'activités en vue de créer du lien entre les adhérents.</a:t>
            </a:r>
          </a:p>
          <a:p>
            <a:r>
              <a:rPr lang="fr-FR" dirty="0"/>
              <a:t>L'arrêté du 13 juillet 2011, article L14-10-5 du code de l'action sociale et des familles précise que " le gem, collectif de personnes animées d'un même projet d'entraide est une passerelle permettant aux personnes le fréquentant de retrouver une vie sociale satisfaisante".</a:t>
            </a:r>
          </a:p>
          <a:p>
            <a:r>
              <a:rPr lang="fr-FR" dirty="0"/>
              <a:t>Le GEM est aussi un lieu de prévention et de compensation de la restriction de la participation à la vie en société, pour l'égalité des droits et des chances, la participation et la citoyenneté des personnes en situation de handicap ( loi 2005) .</a:t>
            </a:r>
          </a:p>
          <a:p>
            <a:r>
              <a:rPr lang="fr-FR" dirty="0"/>
              <a:t>Le parrain du GEM ATTITUDE est l'association Solidarité Sud Gironde, convention signée le 7 novembre 2022,</a:t>
            </a:r>
          </a:p>
          <a:p>
            <a:endParaRPr lang="fr-FR" dirty="0"/>
          </a:p>
        </p:txBody>
      </p:sp>
    </p:spTree>
    <p:extLst>
      <p:ext uri="{BB962C8B-B14F-4D97-AF65-F5344CB8AC3E}">
        <p14:creationId xmlns:p14="http://schemas.microsoft.com/office/powerpoint/2010/main" val="233441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95515-A2EA-46A0-A002-DC1A8BA23081}"/>
              </a:ext>
            </a:extLst>
          </p:cNvPr>
          <p:cNvSpPr>
            <a:spLocks noGrp="1"/>
          </p:cNvSpPr>
          <p:nvPr>
            <p:ph type="title"/>
          </p:nvPr>
        </p:nvSpPr>
        <p:spPr>
          <a:xfrm>
            <a:off x="677334" y="609600"/>
            <a:ext cx="8596668" cy="757129"/>
          </a:xfrm>
        </p:spPr>
        <p:txBody>
          <a:bodyPr/>
          <a:lstStyle/>
          <a:p>
            <a:r>
              <a:rPr lang="fr-FR" dirty="0"/>
              <a:t>2°) Gem Attitude, pour qui?</a:t>
            </a:r>
          </a:p>
        </p:txBody>
      </p:sp>
      <p:sp>
        <p:nvSpPr>
          <p:cNvPr id="3" name="Espace réservé du contenu 2">
            <a:extLst>
              <a:ext uri="{FF2B5EF4-FFF2-40B4-BE49-F238E27FC236}">
                <a16:creationId xmlns:a16="http://schemas.microsoft.com/office/drawing/2014/main" id="{DA9C9B77-CF5D-4ACC-A439-FF9AB189E9C8}"/>
              </a:ext>
            </a:extLst>
          </p:cNvPr>
          <p:cNvSpPr>
            <a:spLocks noGrp="1"/>
          </p:cNvSpPr>
          <p:nvPr>
            <p:ph idx="1"/>
          </p:nvPr>
        </p:nvSpPr>
        <p:spPr>
          <a:xfrm>
            <a:off x="677334" y="1889192"/>
            <a:ext cx="8596668" cy="4152170"/>
          </a:xfrm>
        </p:spPr>
        <p:txBody>
          <a:bodyPr vert="horz" lIns="91440" tIns="45720" rIns="91440" bIns="45720" rtlCol="0" anchor="t">
            <a:normAutofit/>
          </a:bodyPr>
          <a:lstStyle/>
          <a:p>
            <a:r>
              <a:rPr lang="fr-FR" dirty="0"/>
              <a:t>Le GEM de La Réole accueille en priorité des adultes en situation de handicap psychique.</a:t>
            </a:r>
          </a:p>
          <a:p>
            <a:r>
              <a:rPr lang="fr-FR" dirty="0"/>
              <a:t> Aux vues des besoins du territoire, le Gem accueille toute personne en situation de handicap, entrainant un isolement social.</a:t>
            </a:r>
          </a:p>
          <a:p>
            <a:r>
              <a:rPr lang="fr-FR" dirty="0"/>
              <a:t>La mixité des publics apporte de la tolérance, de la bienveillance et un certain dynamisme!</a:t>
            </a:r>
          </a:p>
          <a:p>
            <a:r>
              <a:rPr lang="fr-FR" dirty="0"/>
              <a:t>Le Gem de La Réole travaille en réseau avec toutes les structures et institutions du médico-social de la commune et celles avoisinantes ( foyers, ESAT, SAVS, CMP, association L’Envol, Centre de soins, CLIC, CH Cadillac, l’équipe mobile d’ergothérapeute sud Gironde </a:t>
            </a:r>
            <a:r>
              <a:rPr lang="fr-FR" dirty="0" err="1"/>
              <a:t>etc</a:t>
            </a:r>
            <a:r>
              <a:rPr lang="fr-FR" dirty="0"/>
              <a:t> ..)</a:t>
            </a:r>
          </a:p>
          <a:p>
            <a:endParaRPr lang="fr-FR" dirty="0"/>
          </a:p>
        </p:txBody>
      </p:sp>
    </p:spTree>
    <p:extLst>
      <p:ext uri="{BB962C8B-B14F-4D97-AF65-F5344CB8AC3E}">
        <p14:creationId xmlns:p14="http://schemas.microsoft.com/office/powerpoint/2010/main" val="356446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60356E-E066-451D-88C9-3E7DC4F2D70C}"/>
              </a:ext>
            </a:extLst>
          </p:cNvPr>
          <p:cNvSpPr>
            <a:spLocks noGrp="1"/>
          </p:cNvSpPr>
          <p:nvPr>
            <p:ph type="title"/>
          </p:nvPr>
        </p:nvSpPr>
        <p:spPr/>
        <p:txBody>
          <a:bodyPr/>
          <a:lstStyle/>
          <a:p>
            <a:r>
              <a:rPr lang="fr-FR" dirty="0"/>
              <a:t>3°) Un GEM, pourquoi?</a:t>
            </a:r>
          </a:p>
        </p:txBody>
      </p:sp>
      <p:sp>
        <p:nvSpPr>
          <p:cNvPr id="3" name="Espace réservé du contenu 2">
            <a:extLst>
              <a:ext uri="{FF2B5EF4-FFF2-40B4-BE49-F238E27FC236}">
                <a16:creationId xmlns:a16="http://schemas.microsoft.com/office/drawing/2014/main" id="{CD7A6D9D-E864-4DA7-9756-9772663A30E9}"/>
              </a:ext>
            </a:extLst>
          </p:cNvPr>
          <p:cNvSpPr>
            <a:spLocks noGrp="1"/>
          </p:cNvSpPr>
          <p:nvPr>
            <p:ph idx="1"/>
          </p:nvPr>
        </p:nvSpPr>
        <p:spPr/>
        <p:txBody>
          <a:bodyPr vert="horz" lIns="91440" tIns="45720" rIns="91440" bIns="45720" rtlCol="0" anchor="t">
            <a:normAutofit fontScale="92500" lnSpcReduction="10000"/>
          </a:bodyPr>
          <a:lstStyle/>
          <a:p>
            <a:pPr>
              <a:spcBef>
                <a:spcPts val="0"/>
              </a:spcBef>
            </a:pPr>
            <a:r>
              <a:rPr lang="fr-FR" dirty="0">
                <a:ea typeface="+mn-lt"/>
                <a:cs typeface="+mn-lt"/>
              </a:rPr>
              <a:t>Le Gem, Groupe d’Entraide Mutuelle répond à un besoin d’accompagnement dans la vie quotidienne.</a:t>
            </a:r>
            <a:endParaRPr lang="fr-FR" dirty="0"/>
          </a:p>
          <a:p>
            <a:pPr>
              <a:spcBef>
                <a:spcPts val="0"/>
              </a:spcBef>
            </a:pPr>
            <a:r>
              <a:rPr lang="fr-FR" dirty="0">
                <a:ea typeface="+mn-lt"/>
                <a:cs typeface="+mn-lt"/>
              </a:rPr>
              <a:t> Il ne remplace ni les soins ni les aides sociales, il est un complément, un outil d’insertion, de lutte contre l’isolement et de prévention de l’exclusion sociale.</a:t>
            </a:r>
          </a:p>
          <a:p>
            <a:pPr>
              <a:spcBef>
                <a:spcPts val="0"/>
              </a:spcBef>
            </a:pPr>
            <a:r>
              <a:rPr lang="fr-FR" dirty="0">
                <a:ea typeface="+mn-lt"/>
                <a:cs typeface="+mn-lt"/>
              </a:rPr>
              <a:t> Lieu convivial, au cœur de la ville, il propose des activités auxquelles participent les adhérents dans la plus grande liberté. </a:t>
            </a:r>
          </a:p>
          <a:p>
            <a:pPr>
              <a:spcBef>
                <a:spcPts val="0"/>
              </a:spcBef>
            </a:pPr>
            <a:r>
              <a:rPr lang="fr-FR" dirty="0">
                <a:ea typeface="+mn-lt"/>
                <a:cs typeface="+mn-lt"/>
              </a:rPr>
              <a:t>Ils peuvent ainsi, quand ils le souhaitent, s’y retrouver, s’entraider pour passer des moments conviviaux, organiser ensemble des activités et des sorties, prendre des responsabilités et reprendre confiance en soi, en l'autre.</a:t>
            </a:r>
          </a:p>
          <a:p>
            <a:pPr>
              <a:spcBef>
                <a:spcPts val="0"/>
              </a:spcBef>
            </a:pPr>
            <a:r>
              <a:rPr lang="fr-FR" dirty="0">
                <a:ea typeface="+mn-lt"/>
                <a:cs typeface="+mn-lt"/>
              </a:rPr>
              <a:t> Pour remplir sa mission spécifique d'entraide et d'accompagnement des personnes, le GEM tisse un réseau de partenariats avec son environnement.</a:t>
            </a:r>
          </a:p>
          <a:p>
            <a:pPr>
              <a:spcBef>
                <a:spcPts val="0"/>
              </a:spcBef>
            </a:pPr>
            <a:r>
              <a:rPr lang="fr-FR" dirty="0">
                <a:ea typeface="+mn-lt"/>
                <a:cs typeface="+mn-lt"/>
              </a:rPr>
              <a:t>La fréquentation d’un GEM a finalement des effets thérapeutiques et évite un grand nombre de rechutes.</a:t>
            </a:r>
          </a:p>
          <a:p>
            <a:pPr>
              <a:spcBef>
                <a:spcPts val="0"/>
              </a:spcBef>
            </a:pPr>
            <a:endParaRPr lang="fr-FR" dirty="0"/>
          </a:p>
          <a:p>
            <a:pPr>
              <a:spcBef>
                <a:spcPts val="0"/>
              </a:spcBef>
            </a:pPr>
            <a:r>
              <a:rPr lang="fr-FR" dirty="0"/>
              <a:t>Définition de l'UNAFAM</a:t>
            </a:r>
          </a:p>
        </p:txBody>
      </p:sp>
    </p:spTree>
    <p:extLst>
      <p:ext uri="{BB962C8B-B14F-4D97-AF65-F5344CB8AC3E}">
        <p14:creationId xmlns:p14="http://schemas.microsoft.com/office/powerpoint/2010/main" val="182053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98A26-6520-4055-9258-D763C8D531F6}"/>
              </a:ext>
            </a:extLst>
          </p:cNvPr>
          <p:cNvSpPr>
            <a:spLocks noGrp="1"/>
          </p:cNvSpPr>
          <p:nvPr>
            <p:ph type="title"/>
          </p:nvPr>
        </p:nvSpPr>
        <p:spPr>
          <a:xfrm>
            <a:off x="677334" y="609600"/>
            <a:ext cx="8596668" cy="701675"/>
          </a:xfrm>
        </p:spPr>
        <p:txBody>
          <a:bodyPr/>
          <a:lstStyle/>
          <a:p>
            <a:r>
              <a:rPr lang="fr-FR" dirty="0"/>
              <a:t>4°) Comment devenir adhérent?</a:t>
            </a:r>
          </a:p>
        </p:txBody>
      </p:sp>
      <p:sp>
        <p:nvSpPr>
          <p:cNvPr id="3" name="Espace réservé du contenu 2">
            <a:extLst>
              <a:ext uri="{FF2B5EF4-FFF2-40B4-BE49-F238E27FC236}">
                <a16:creationId xmlns:a16="http://schemas.microsoft.com/office/drawing/2014/main" id="{41E6F3F2-5B58-4CCF-B6D0-9135AC05DE38}"/>
              </a:ext>
            </a:extLst>
          </p:cNvPr>
          <p:cNvSpPr>
            <a:spLocks noGrp="1"/>
          </p:cNvSpPr>
          <p:nvPr>
            <p:ph idx="1"/>
          </p:nvPr>
        </p:nvSpPr>
        <p:spPr>
          <a:xfrm>
            <a:off x="677334" y="2341564"/>
            <a:ext cx="8596668" cy="3652173"/>
          </a:xfrm>
        </p:spPr>
        <p:txBody>
          <a:bodyPr vert="horz" lIns="91440" tIns="45720" rIns="91440" bIns="45720" rtlCol="0" anchor="t">
            <a:normAutofit/>
          </a:bodyPr>
          <a:lstStyle/>
          <a:p>
            <a:r>
              <a:rPr lang="fr-FR" dirty="0"/>
              <a:t>Pour devenir membre du GEM, il suffit de remplir un contrat visiteur, permettant durant deux mois, de bénéficier des locaux et participer aux activités ou sorties.</a:t>
            </a:r>
          </a:p>
          <a:p>
            <a:r>
              <a:rPr lang="fr-FR" dirty="0"/>
              <a:t>Après ces mois d'essai, l'adhérent rempli un contrat annuel s'engageant à respecter le règlement intérieur du GEM et règle la cotisation de 12 euros pour l'année.</a:t>
            </a:r>
          </a:p>
          <a:p>
            <a:r>
              <a:rPr lang="fr-FR" dirty="0"/>
              <a:t>Pour participer aux activités, il a été voté lors de l’adoption des statuts du GEM, la participation financière de l’adhérent doit être équivalente à 30% de la somme totale,</a:t>
            </a:r>
          </a:p>
        </p:txBody>
      </p:sp>
    </p:spTree>
    <p:extLst>
      <p:ext uri="{BB962C8B-B14F-4D97-AF65-F5344CB8AC3E}">
        <p14:creationId xmlns:p14="http://schemas.microsoft.com/office/powerpoint/2010/main" val="413649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68FE6-F916-4F67-8C57-255E2406478D}"/>
              </a:ext>
            </a:extLst>
          </p:cNvPr>
          <p:cNvSpPr>
            <a:spLocks noGrp="1"/>
          </p:cNvSpPr>
          <p:nvPr>
            <p:ph type="title"/>
          </p:nvPr>
        </p:nvSpPr>
        <p:spPr>
          <a:xfrm>
            <a:off x="677334" y="609600"/>
            <a:ext cx="8596668" cy="749300"/>
          </a:xfrm>
        </p:spPr>
        <p:txBody>
          <a:bodyPr/>
          <a:lstStyle/>
          <a:p>
            <a:r>
              <a:rPr lang="fr-FR" dirty="0"/>
              <a:t>Les activités </a:t>
            </a:r>
          </a:p>
        </p:txBody>
      </p:sp>
      <p:sp>
        <p:nvSpPr>
          <p:cNvPr id="3" name="Espace réservé du contenu 2">
            <a:extLst>
              <a:ext uri="{FF2B5EF4-FFF2-40B4-BE49-F238E27FC236}">
                <a16:creationId xmlns:a16="http://schemas.microsoft.com/office/drawing/2014/main" id="{D93F00BC-550F-49E6-AE79-E10E81B0B241}"/>
              </a:ext>
            </a:extLst>
          </p:cNvPr>
          <p:cNvSpPr>
            <a:spLocks noGrp="1"/>
          </p:cNvSpPr>
          <p:nvPr>
            <p:ph idx="1"/>
          </p:nvPr>
        </p:nvSpPr>
        <p:spPr>
          <a:xfrm>
            <a:off x="629709" y="2341695"/>
            <a:ext cx="6206286" cy="3537742"/>
          </a:xfrm>
        </p:spPr>
        <p:txBody>
          <a:bodyPr vert="horz" lIns="91440" tIns="45720" rIns="91440" bIns="45720" rtlCol="0" anchor="t">
            <a:normAutofit/>
          </a:bodyPr>
          <a:lstStyle/>
          <a:p>
            <a:r>
              <a:rPr lang="fr-FR" dirty="0"/>
              <a:t>Dans les locaux du GEM de La Réole, une multitude d'activités sont à disposition des adhérents.</a:t>
            </a:r>
          </a:p>
          <a:p>
            <a:r>
              <a:rPr lang="fr-FR" dirty="0"/>
              <a:t>Arts plastiques et créatifs (cours de peinture, </a:t>
            </a:r>
          </a:p>
          <a:p>
            <a:r>
              <a:rPr lang="fr-FR" dirty="0"/>
              <a:t>de dessin, mosaïque, loisirs créatifs)</a:t>
            </a:r>
          </a:p>
          <a:p>
            <a:endParaRPr lang="fr-FR" dirty="0"/>
          </a:p>
          <a:p>
            <a:r>
              <a:rPr lang="fr-FR" dirty="0"/>
              <a:t>Ateliers bricolage (Fabrication d'une borne arcade, de meubles, décoration, restauration )</a:t>
            </a:r>
          </a:p>
          <a:p>
            <a:endParaRPr lang="fr-FR" dirty="0"/>
          </a:p>
          <a:p>
            <a:r>
              <a:rPr lang="fr-FR" dirty="0"/>
              <a:t>Ateliers cuisine et repas collectifs tous les jeudi </a:t>
            </a:r>
          </a:p>
          <a:p>
            <a:endParaRPr lang="fr-FR" dirty="0"/>
          </a:p>
        </p:txBody>
      </p:sp>
      <p:pic>
        <p:nvPicPr>
          <p:cNvPr id="4" name="Image 4" descr="Une image contenant mur, intérieur, plancher, pièce&#10;&#10;Description générée automatiquement">
            <a:extLst>
              <a:ext uri="{FF2B5EF4-FFF2-40B4-BE49-F238E27FC236}">
                <a16:creationId xmlns:a16="http://schemas.microsoft.com/office/drawing/2014/main" id="{3F459A49-1ADB-4591-8206-24222A04A6FB}"/>
              </a:ext>
            </a:extLst>
          </p:cNvPr>
          <p:cNvPicPr>
            <a:picLocks noChangeAspect="1"/>
          </p:cNvPicPr>
          <p:nvPr/>
        </p:nvPicPr>
        <p:blipFill>
          <a:blip r:embed="rId2"/>
          <a:stretch>
            <a:fillRect/>
          </a:stretch>
        </p:blipFill>
        <p:spPr>
          <a:xfrm>
            <a:off x="6687724" y="428624"/>
            <a:ext cx="2315228" cy="1547751"/>
          </a:xfrm>
          <a:prstGeom prst="rect">
            <a:avLst/>
          </a:prstGeom>
        </p:spPr>
      </p:pic>
      <p:pic>
        <p:nvPicPr>
          <p:cNvPr id="5" name="Image 5" descr="Une image contenant texte, personne, intérieur, table&#10;&#10;Description générée automatiquement">
            <a:extLst>
              <a:ext uri="{FF2B5EF4-FFF2-40B4-BE49-F238E27FC236}">
                <a16:creationId xmlns:a16="http://schemas.microsoft.com/office/drawing/2014/main" id="{BAF3E0C7-9201-4D1A-BEEF-5C8C1959E8ED}"/>
              </a:ext>
            </a:extLst>
          </p:cNvPr>
          <p:cNvPicPr>
            <a:picLocks noChangeAspect="1"/>
          </p:cNvPicPr>
          <p:nvPr/>
        </p:nvPicPr>
        <p:blipFill>
          <a:blip r:embed="rId3"/>
          <a:stretch>
            <a:fillRect/>
          </a:stretch>
        </p:blipFill>
        <p:spPr>
          <a:xfrm>
            <a:off x="9463412" y="907615"/>
            <a:ext cx="2283913" cy="1608551"/>
          </a:xfrm>
          <a:prstGeom prst="rect">
            <a:avLst/>
          </a:prstGeom>
        </p:spPr>
      </p:pic>
      <p:pic>
        <p:nvPicPr>
          <p:cNvPr id="6" name="Image 6" descr="Une image contenant personne, intérieur, gens&#10;&#10;Description générée automatiquement">
            <a:extLst>
              <a:ext uri="{FF2B5EF4-FFF2-40B4-BE49-F238E27FC236}">
                <a16:creationId xmlns:a16="http://schemas.microsoft.com/office/drawing/2014/main" id="{F50B0627-E639-42C9-9F1D-92F0BB57485B}"/>
              </a:ext>
            </a:extLst>
          </p:cNvPr>
          <p:cNvPicPr>
            <a:picLocks noChangeAspect="1"/>
          </p:cNvPicPr>
          <p:nvPr/>
        </p:nvPicPr>
        <p:blipFill>
          <a:blip r:embed="rId4"/>
          <a:stretch>
            <a:fillRect/>
          </a:stretch>
        </p:blipFill>
        <p:spPr>
          <a:xfrm>
            <a:off x="3805825" y="234624"/>
            <a:ext cx="2440488" cy="1315712"/>
          </a:xfrm>
          <a:prstGeom prst="rect">
            <a:avLst/>
          </a:prstGeom>
        </p:spPr>
      </p:pic>
      <p:pic>
        <p:nvPicPr>
          <p:cNvPr id="7" name="Image 7" descr="Une image contenant personne, mur, intérieur&#10;&#10;Description générée automatiquement">
            <a:extLst>
              <a:ext uri="{FF2B5EF4-FFF2-40B4-BE49-F238E27FC236}">
                <a16:creationId xmlns:a16="http://schemas.microsoft.com/office/drawing/2014/main" id="{BD886E0C-D84D-48E3-A87A-62D58FA114DC}"/>
              </a:ext>
            </a:extLst>
          </p:cNvPr>
          <p:cNvPicPr>
            <a:picLocks noChangeAspect="1"/>
          </p:cNvPicPr>
          <p:nvPr/>
        </p:nvPicPr>
        <p:blipFill>
          <a:blip r:embed="rId5"/>
          <a:stretch>
            <a:fillRect/>
          </a:stretch>
        </p:blipFill>
        <p:spPr>
          <a:xfrm>
            <a:off x="10218760" y="2750429"/>
            <a:ext cx="1605420" cy="2122274"/>
          </a:xfrm>
          <a:prstGeom prst="rect">
            <a:avLst/>
          </a:prstGeom>
        </p:spPr>
      </p:pic>
      <p:pic>
        <p:nvPicPr>
          <p:cNvPr id="8" name="Image 8" descr="Une image contenant extérieur, ciel, personne, faisant&#10;&#10;Description générée automatiquement">
            <a:extLst>
              <a:ext uri="{FF2B5EF4-FFF2-40B4-BE49-F238E27FC236}">
                <a16:creationId xmlns:a16="http://schemas.microsoft.com/office/drawing/2014/main" id="{7B00391D-AA57-42A7-895C-707EEF9E48FC}"/>
              </a:ext>
            </a:extLst>
          </p:cNvPr>
          <p:cNvPicPr>
            <a:picLocks noChangeAspect="1"/>
          </p:cNvPicPr>
          <p:nvPr/>
        </p:nvPicPr>
        <p:blipFill>
          <a:blip r:embed="rId6"/>
          <a:stretch>
            <a:fillRect/>
          </a:stretch>
        </p:blipFill>
        <p:spPr>
          <a:xfrm>
            <a:off x="7480127" y="2953532"/>
            <a:ext cx="2346542" cy="1545921"/>
          </a:xfrm>
          <a:prstGeom prst="rect">
            <a:avLst/>
          </a:prstGeom>
        </p:spPr>
      </p:pic>
      <p:pic>
        <p:nvPicPr>
          <p:cNvPr id="9" name="Image 9" descr="Une image contenant intérieur, fenêtre, plancher&#10;&#10;Description générée automatiquement">
            <a:extLst>
              <a:ext uri="{FF2B5EF4-FFF2-40B4-BE49-F238E27FC236}">
                <a16:creationId xmlns:a16="http://schemas.microsoft.com/office/drawing/2014/main" id="{59114209-6EB4-4881-9BA5-8904717195FC}"/>
              </a:ext>
            </a:extLst>
          </p:cNvPr>
          <p:cNvPicPr>
            <a:picLocks noChangeAspect="1"/>
          </p:cNvPicPr>
          <p:nvPr/>
        </p:nvPicPr>
        <p:blipFill>
          <a:blip r:embed="rId7"/>
          <a:stretch>
            <a:fillRect/>
          </a:stretch>
        </p:blipFill>
        <p:spPr>
          <a:xfrm>
            <a:off x="9411222" y="5103834"/>
            <a:ext cx="2064707" cy="1545921"/>
          </a:xfrm>
          <a:prstGeom prst="rect">
            <a:avLst/>
          </a:prstGeom>
        </p:spPr>
      </p:pic>
      <p:pic>
        <p:nvPicPr>
          <p:cNvPr id="10" name="Image 10" descr="Une image contenant personne, alimentation, intérieur, cuisine&#10;&#10;Description générée automatiquement">
            <a:extLst>
              <a:ext uri="{FF2B5EF4-FFF2-40B4-BE49-F238E27FC236}">
                <a16:creationId xmlns:a16="http://schemas.microsoft.com/office/drawing/2014/main" id="{E31A821F-DF7B-4FB4-BCF0-8A60C7135774}"/>
              </a:ext>
            </a:extLst>
          </p:cNvPr>
          <p:cNvPicPr>
            <a:picLocks noChangeAspect="1"/>
          </p:cNvPicPr>
          <p:nvPr/>
        </p:nvPicPr>
        <p:blipFill>
          <a:blip r:embed="rId8"/>
          <a:stretch>
            <a:fillRect/>
          </a:stretch>
        </p:blipFill>
        <p:spPr>
          <a:xfrm>
            <a:off x="6112702" y="5051642"/>
            <a:ext cx="2356981" cy="1639866"/>
          </a:xfrm>
          <a:prstGeom prst="rect">
            <a:avLst/>
          </a:prstGeom>
        </p:spPr>
      </p:pic>
    </p:spTree>
    <p:extLst>
      <p:ext uri="{BB962C8B-B14F-4D97-AF65-F5344CB8AC3E}">
        <p14:creationId xmlns:p14="http://schemas.microsoft.com/office/powerpoint/2010/main" val="101820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DB13D-A796-41F0-8784-96D9C09AAF3A}"/>
              </a:ext>
            </a:extLst>
          </p:cNvPr>
          <p:cNvSpPr>
            <a:spLocks noGrp="1"/>
          </p:cNvSpPr>
          <p:nvPr>
            <p:ph type="title"/>
          </p:nvPr>
        </p:nvSpPr>
        <p:spPr>
          <a:xfrm flipV="1">
            <a:off x="677334" y="322894"/>
            <a:ext cx="8596668" cy="286706"/>
          </a:xfrm>
        </p:spPr>
        <p:txBody>
          <a:bodyPr>
            <a:normAutofit fontScale="90000"/>
          </a:bodyPr>
          <a:lstStyle/>
          <a:p>
            <a:endParaRPr lang="fr-FR"/>
          </a:p>
        </p:txBody>
      </p:sp>
      <p:sp>
        <p:nvSpPr>
          <p:cNvPr id="3" name="Espace réservé du contenu 2">
            <a:extLst>
              <a:ext uri="{FF2B5EF4-FFF2-40B4-BE49-F238E27FC236}">
                <a16:creationId xmlns:a16="http://schemas.microsoft.com/office/drawing/2014/main" id="{057F745E-1ED2-4EA0-9844-C60005FFDE8F}"/>
              </a:ext>
            </a:extLst>
          </p:cNvPr>
          <p:cNvSpPr>
            <a:spLocks noGrp="1"/>
          </p:cNvSpPr>
          <p:nvPr>
            <p:ph idx="1"/>
          </p:nvPr>
        </p:nvSpPr>
        <p:spPr>
          <a:xfrm>
            <a:off x="677334" y="615713"/>
            <a:ext cx="7051791" cy="5425649"/>
          </a:xfrm>
        </p:spPr>
        <p:txBody>
          <a:bodyPr vert="horz" lIns="91440" tIns="45720" rIns="91440" bIns="45720" rtlCol="0" anchor="t">
            <a:normAutofit/>
          </a:bodyPr>
          <a:lstStyle/>
          <a:p>
            <a:endParaRPr lang="fr-FR" dirty="0"/>
          </a:p>
          <a:p>
            <a:r>
              <a:rPr lang="fr-FR" dirty="0"/>
              <a:t>Soirées diverses: loto, anniversaires</a:t>
            </a:r>
          </a:p>
          <a:p>
            <a:endParaRPr lang="fr-FR" dirty="0"/>
          </a:p>
          <a:p>
            <a:r>
              <a:rPr lang="fr-FR" dirty="0" err="1"/>
              <a:t>karaoké,cinéma</a:t>
            </a:r>
            <a:r>
              <a:rPr lang="fr-FR" dirty="0"/>
              <a:t>, pétanque, </a:t>
            </a:r>
            <a:r>
              <a:rPr lang="fr-FR" dirty="0" err="1"/>
              <a:t>molky</a:t>
            </a:r>
          </a:p>
          <a:p>
            <a:endParaRPr lang="fr-FR" dirty="0"/>
          </a:p>
          <a:p>
            <a:r>
              <a:rPr lang="fr-FR" dirty="0"/>
              <a:t>billard, </a:t>
            </a:r>
            <a:r>
              <a:rPr lang="fr-FR" dirty="0" err="1"/>
              <a:t>hairockey</a:t>
            </a:r>
            <a:r>
              <a:rPr lang="fr-FR" dirty="0"/>
              <a:t>, babyfoot,</a:t>
            </a:r>
          </a:p>
          <a:p>
            <a:endParaRPr lang="fr-FR" dirty="0"/>
          </a:p>
          <a:p>
            <a:r>
              <a:rPr lang="fr-FR" dirty="0"/>
              <a:t>jeux de société, </a:t>
            </a:r>
          </a:p>
          <a:p>
            <a:endParaRPr lang="fr-FR" dirty="0"/>
          </a:p>
          <a:p>
            <a:endParaRPr lang="fr-FR" dirty="0"/>
          </a:p>
        </p:txBody>
      </p:sp>
      <p:pic>
        <p:nvPicPr>
          <p:cNvPr id="4" name="Image 4" descr="Une image contenant bâtiment, terrain, mur, extérieur&#10;&#10;Description générée automatiquement">
            <a:extLst>
              <a:ext uri="{FF2B5EF4-FFF2-40B4-BE49-F238E27FC236}">
                <a16:creationId xmlns:a16="http://schemas.microsoft.com/office/drawing/2014/main" id="{AE16F533-4F9D-424C-8C0C-37D243F15996}"/>
              </a:ext>
            </a:extLst>
          </p:cNvPr>
          <p:cNvPicPr>
            <a:picLocks noChangeAspect="1"/>
          </p:cNvPicPr>
          <p:nvPr/>
        </p:nvPicPr>
        <p:blipFill>
          <a:blip r:embed="rId2"/>
          <a:stretch>
            <a:fillRect/>
          </a:stretch>
        </p:blipFill>
        <p:spPr>
          <a:xfrm>
            <a:off x="7490565" y="876299"/>
            <a:ext cx="2670914" cy="1667006"/>
          </a:xfrm>
          <a:prstGeom prst="rect">
            <a:avLst/>
          </a:prstGeom>
        </p:spPr>
      </p:pic>
      <p:pic>
        <p:nvPicPr>
          <p:cNvPr id="6" name="Image 6" descr="Une image contenant texte, personne, intérieur, mur&#10;&#10;Description générée automatiquement">
            <a:extLst>
              <a:ext uri="{FF2B5EF4-FFF2-40B4-BE49-F238E27FC236}">
                <a16:creationId xmlns:a16="http://schemas.microsoft.com/office/drawing/2014/main" id="{3658BEF1-335F-4707-818E-8016D4E8D88D}"/>
              </a:ext>
            </a:extLst>
          </p:cNvPr>
          <p:cNvPicPr>
            <a:picLocks noChangeAspect="1"/>
          </p:cNvPicPr>
          <p:nvPr/>
        </p:nvPicPr>
        <p:blipFill>
          <a:blip r:embed="rId3"/>
          <a:stretch>
            <a:fillRect/>
          </a:stretch>
        </p:blipFill>
        <p:spPr>
          <a:xfrm>
            <a:off x="10353675" y="1752600"/>
            <a:ext cx="1685925" cy="2257425"/>
          </a:xfrm>
          <a:prstGeom prst="rect">
            <a:avLst/>
          </a:prstGeom>
        </p:spPr>
      </p:pic>
      <p:pic>
        <p:nvPicPr>
          <p:cNvPr id="7" name="Image 7" descr="Une image contenant mur, personne, intérieur&#10;&#10;Description générée automatiquement">
            <a:extLst>
              <a:ext uri="{FF2B5EF4-FFF2-40B4-BE49-F238E27FC236}">
                <a16:creationId xmlns:a16="http://schemas.microsoft.com/office/drawing/2014/main" id="{09F10CAA-1E8E-46C5-96D4-4E49AB1210E3}"/>
              </a:ext>
            </a:extLst>
          </p:cNvPr>
          <p:cNvPicPr>
            <a:picLocks noChangeAspect="1"/>
          </p:cNvPicPr>
          <p:nvPr/>
        </p:nvPicPr>
        <p:blipFill>
          <a:blip r:embed="rId4"/>
          <a:stretch>
            <a:fillRect/>
          </a:stretch>
        </p:blipFill>
        <p:spPr>
          <a:xfrm>
            <a:off x="5027112" y="772021"/>
            <a:ext cx="2231721" cy="1211685"/>
          </a:xfrm>
          <a:prstGeom prst="rect">
            <a:avLst/>
          </a:prstGeom>
        </p:spPr>
      </p:pic>
      <p:pic>
        <p:nvPicPr>
          <p:cNvPr id="10" name="Image 10" descr="Une image contenant personne, intérieur, gens&#10;&#10;Description générée automatiquement">
            <a:extLst>
              <a:ext uri="{FF2B5EF4-FFF2-40B4-BE49-F238E27FC236}">
                <a16:creationId xmlns:a16="http://schemas.microsoft.com/office/drawing/2014/main" id="{F4734325-3398-4C8F-B369-A52E025B93E0}"/>
              </a:ext>
            </a:extLst>
          </p:cNvPr>
          <p:cNvPicPr>
            <a:picLocks noChangeAspect="1"/>
          </p:cNvPicPr>
          <p:nvPr/>
        </p:nvPicPr>
        <p:blipFill>
          <a:blip r:embed="rId5"/>
          <a:stretch>
            <a:fillRect/>
          </a:stretch>
        </p:blipFill>
        <p:spPr>
          <a:xfrm>
            <a:off x="8639566" y="4200780"/>
            <a:ext cx="2674959" cy="2003134"/>
          </a:xfrm>
          <a:prstGeom prst="rect">
            <a:avLst/>
          </a:prstGeom>
        </p:spPr>
      </p:pic>
      <p:pic>
        <p:nvPicPr>
          <p:cNvPr id="11" name="Image 11" descr="Une image contenant personne, intérieur, groupe&#10;&#10;Description générée automatiquement">
            <a:extLst>
              <a:ext uri="{FF2B5EF4-FFF2-40B4-BE49-F238E27FC236}">
                <a16:creationId xmlns:a16="http://schemas.microsoft.com/office/drawing/2014/main" id="{7DFFC2F7-6B24-4788-BB89-095E674EED75}"/>
              </a:ext>
            </a:extLst>
          </p:cNvPr>
          <p:cNvPicPr>
            <a:picLocks noChangeAspect="1"/>
          </p:cNvPicPr>
          <p:nvPr/>
        </p:nvPicPr>
        <p:blipFill>
          <a:blip r:embed="rId6"/>
          <a:stretch>
            <a:fillRect/>
          </a:stretch>
        </p:blipFill>
        <p:spPr>
          <a:xfrm>
            <a:off x="674188" y="4148007"/>
            <a:ext cx="1626297" cy="2180441"/>
          </a:xfrm>
          <a:prstGeom prst="rect">
            <a:avLst/>
          </a:prstGeom>
        </p:spPr>
      </p:pic>
      <p:pic>
        <p:nvPicPr>
          <p:cNvPr id="8" name="Image 11" descr="Une image contenant arbre, extérieur, patinage, herbe&#10;&#10;Description générée automatiquement">
            <a:extLst>
              <a:ext uri="{FF2B5EF4-FFF2-40B4-BE49-F238E27FC236}">
                <a16:creationId xmlns:a16="http://schemas.microsoft.com/office/drawing/2014/main" id="{5D88DB2D-FA24-4972-8720-09B6D6FC5C8E}"/>
              </a:ext>
            </a:extLst>
          </p:cNvPr>
          <p:cNvPicPr>
            <a:picLocks noChangeAspect="1"/>
          </p:cNvPicPr>
          <p:nvPr/>
        </p:nvPicPr>
        <p:blipFill>
          <a:blip r:embed="rId7"/>
          <a:stretch>
            <a:fillRect/>
          </a:stretch>
        </p:blipFill>
        <p:spPr>
          <a:xfrm>
            <a:off x="2924175" y="4668838"/>
            <a:ext cx="2743200" cy="1482725"/>
          </a:xfrm>
          <a:prstGeom prst="rect">
            <a:avLst/>
          </a:prstGeom>
        </p:spPr>
      </p:pic>
      <p:pic>
        <p:nvPicPr>
          <p:cNvPr id="12" name="Image 12" descr="Une image contenant plancher, intérieur, bowling, plateforme&#10;&#10;Description générée automatiquement">
            <a:extLst>
              <a:ext uri="{FF2B5EF4-FFF2-40B4-BE49-F238E27FC236}">
                <a16:creationId xmlns:a16="http://schemas.microsoft.com/office/drawing/2014/main" id="{8AF0B1A7-A1CE-4F14-9445-A415973EF324}"/>
              </a:ext>
            </a:extLst>
          </p:cNvPr>
          <p:cNvPicPr>
            <a:picLocks noChangeAspect="1"/>
          </p:cNvPicPr>
          <p:nvPr/>
        </p:nvPicPr>
        <p:blipFill>
          <a:blip r:embed="rId8"/>
          <a:stretch>
            <a:fillRect/>
          </a:stretch>
        </p:blipFill>
        <p:spPr>
          <a:xfrm>
            <a:off x="6682350" y="3552825"/>
            <a:ext cx="1551449" cy="2771775"/>
          </a:xfrm>
          <a:prstGeom prst="rect">
            <a:avLst/>
          </a:prstGeom>
        </p:spPr>
      </p:pic>
    </p:spTree>
    <p:extLst>
      <p:ext uri="{BB962C8B-B14F-4D97-AF65-F5344CB8AC3E}">
        <p14:creationId xmlns:p14="http://schemas.microsoft.com/office/powerpoint/2010/main" val="121811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B68BB-A808-4BFB-B1CF-2A3E871A0A83}"/>
              </a:ext>
            </a:extLst>
          </p:cNvPr>
          <p:cNvSpPr>
            <a:spLocks noGrp="1"/>
          </p:cNvSpPr>
          <p:nvPr>
            <p:ph type="title"/>
          </p:nvPr>
        </p:nvSpPr>
        <p:spPr>
          <a:xfrm>
            <a:off x="677334" y="609600"/>
            <a:ext cx="8596668" cy="57759"/>
          </a:xfrm>
        </p:spPr>
        <p:txBody>
          <a:bodyPr>
            <a:normAutofit fontScale="90000"/>
          </a:bodyPr>
          <a:lstStyle/>
          <a:p>
            <a:r>
              <a:rPr lang="fr-FR" dirty="0"/>
              <a:t>SALVEO, notre partenaire  sport et bien être</a:t>
            </a:r>
            <a:br>
              <a:rPr lang="fr-FR" dirty="0"/>
            </a:br>
            <a:r>
              <a:rPr lang="fr-FR" dirty="0"/>
              <a:t>Activité physique adaptée et balnéothérapie</a:t>
            </a:r>
            <a:br>
              <a:rPr lang="fr-FR" dirty="0"/>
            </a:br>
            <a:br>
              <a:rPr lang="fr-FR" dirty="0"/>
            </a:br>
            <a:r>
              <a:rPr lang="fr-FR" dirty="0"/>
              <a:t>APA tous les vendredi matin 9h30-10h30</a:t>
            </a:r>
            <a:br>
              <a:rPr lang="fr-FR" dirty="0"/>
            </a:br>
            <a:r>
              <a:rPr lang="fr-FR" dirty="0"/>
              <a:t>et lundi après midi 14h30 15h30, Loubens</a:t>
            </a:r>
          </a:p>
        </p:txBody>
      </p:sp>
      <p:sp>
        <p:nvSpPr>
          <p:cNvPr id="3" name="Espace réservé du contenu 2">
            <a:extLst>
              <a:ext uri="{FF2B5EF4-FFF2-40B4-BE49-F238E27FC236}">
                <a16:creationId xmlns:a16="http://schemas.microsoft.com/office/drawing/2014/main" id="{ED147A8C-2677-442D-9C3D-52FBD9FDD824}"/>
              </a:ext>
            </a:extLst>
          </p:cNvPr>
          <p:cNvSpPr>
            <a:spLocks noGrp="1"/>
          </p:cNvSpPr>
          <p:nvPr>
            <p:ph idx="1"/>
          </p:nvPr>
        </p:nvSpPr>
        <p:spPr>
          <a:xfrm>
            <a:off x="677334" y="678343"/>
            <a:ext cx="8596668" cy="5363019"/>
          </a:xfrm>
        </p:spPr>
        <p:txBody>
          <a:bodyPr vert="horz" lIns="91440" tIns="45720" rIns="91440" bIns="45720" rtlCol="0" anchor="t">
            <a:normAutofit/>
          </a:bodyPr>
          <a:lstStyle/>
          <a:p>
            <a:r>
              <a:rPr lang="fr-FR" dirty="0"/>
              <a:t>-</a:t>
            </a:r>
          </a:p>
        </p:txBody>
      </p:sp>
      <p:pic>
        <p:nvPicPr>
          <p:cNvPr id="4" name="Image 4" descr="Une image contenant terrain, mur, brique, extérieur&#10;&#10;Description générée automatiquement">
            <a:extLst>
              <a:ext uri="{FF2B5EF4-FFF2-40B4-BE49-F238E27FC236}">
                <a16:creationId xmlns:a16="http://schemas.microsoft.com/office/drawing/2014/main" id="{3C5E24B0-6D17-4BFC-B6D4-194C800DB322}"/>
              </a:ext>
            </a:extLst>
          </p:cNvPr>
          <p:cNvPicPr>
            <a:picLocks noChangeAspect="1"/>
          </p:cNvPicPr>
          <p:nvPr/>
        </p:nvPicPr>
        <p:blipFill>
          <a:blip r:embed="rId2"/>
          <a:stretch>
            <a:fillRect/>
          </a:stretch>
        </p:blipFill>
        <p:spPr>
          <a:xfrm>
            <a:off x="2588998" y="3359852"/>
            <a:ext cx="1965248" cy="1473936"/>
          </a:xfrm>
          <a:prstGeom prst="rect">
            <a:avLst/>
          </a:prstGeom>
        </p:spPr>
      </p:pic>
      <p:pic>
        <p:nvPicPr>
          <p:cNvPr id="5" name="Image 5" descr="Une image contenant ciel, extérieur, arbre, pelouse&#10;&#10;Description générée automatiquement">
            <a:extLst>
              <a:ext uri="{FF2B5EF4-FFF2-40B4-BE49-F238E27FC236}">
                <a16:creationId xmlns:a16="http://schemas.microsoft.com/office/drawing/2014/main" id="{64921ECA-143E-44AF-8B10-DE1926AA9862}"/>
              </a:ext>
            </a:extLst>
          </p:cNvPr>
          <p:cNvPicPr>
            <a:picLocks noChangeAspect="1"/>
          </p:cNvPicPr>
          <p:nvPr/>
        </p:nvPicPr>
        <p:blipFill>
          <a:blip r:embed="rId3"/>
          <a:stretch>
            <a:fillRect/>
          </a:stretch>
        </p:blipFill>
        <p:spPr>
          <a:xfrm>
            <a:off x="6276837" y="4025516"/>
            <a:ext cx="2617939" cy="2617939"/>
          </a:xfrm>
          <a:prstGeom prst="rect">
            <a:avLst/>
          </a:prstGeom>
        </p:spPr>
      </p:pic>
      <p:pic>
        <p:nvPicPr>
          <p:cNvPr id="6" name="Image 6" descr="Une image contenant herbe, arbre, extérieur, personne&#10;&#10;Description générée automatiquement">
            <a:extLst>
              <a:ext uri="{FF2B5EF4-FFF2-40B4-BE49-F238E27FC236}">
                <a16:creationId xmlns:a16="http://schemas.microsoft.com/office/drawing/2014/main" id="{AF3A8850-941E-4CF8-B058-65C2CE13D999}"/>
              </a:ext>
            </a:extLst>
          </p:cNvPr>
          <p:cNvPicPr>
            <a:picLocks noChangeAspect="1"/>
          </p:cNvPicPr>
          <p:nvPr/>
        </p:nvPicPr>
        <p:blipFill>
          <a:blip r:embed="rId4"/>
          <a:stretch>
            <a:fillRect/>
          </a:stretch>
        </p:blipFill>
        <p:spPr>
          <a:xfrm>
            <a:off x="2799507" y="4972355"/>
            <a:ext cx="3098104" cy="1681053"/>
          </a:xfrm>
          <a:prstGeom prst="rect">
            <a:avLst/>
          </a:prstGeom>
        </p:spPr>
      </p:pic>
      <p:pic>
        <p:nvPicPr>
          <p:cNvPr id="7" name="Image 7" descr="Une image contenant intérieur, personne&#10;&#10;Description générée automatiquement">
            <a:extLst>
              <a:ext uri="{FF2B5EF4-FFF2-40B4-BE49-F238E27FC236}">
                <a16:creationId xmlns:a16="http://schemas.microsoft.com/office/drawing/2014/main" id="{E516407A-BBB0-41D3-BC79-8257754A7096}"/>
              </a:ext>
            </a:extLst>
          </p:cNvPr>
          <p:cNvPicPr>
            <a:picLocks noChangeAspect="1"/>
          </p:cNvPicPr>
          <p:nvPr/>
        </p:nvPicPr>
        <p:blipFill>
          <a:blip r:embed="rId5"/>
          <a:stretch>
            <a:fillRect/>
          </a:stretch>
        </p:blipFill>
        <p:spPr>
          <a:xfrm>
            <a:off x="9390345" y="1638300"/>
            <a:ext cx="2555310" cy="1911264"/>
          </a:xfrm>
          <a:prstGeom prst="rect">
            <a:avLst/>
          </a:prstGeom>
        </p:spPr>
      </p:pic>
      <p:pic>
        <p:nvPicPr>
          <p:cNvPr id="8" name="Image 8" descr="Une image contenant bâtiment, terrain, mur, extérieur&#10;&#10;Description générée automatiquement">
            <a:extLst>
              <a:ext uri="{FF2B5EF4-FFF2-40B4-BE49-F238E27FC236}">
                <a16:creationId xmlns:a16="http://schemas.microsoft.com/office/drawing/2014/main" id="{581D0DFD-37FC-4878-B2D7-2CC4DF96AA13}"/>
              </a:ext>
            </a:extLst>
          </p:cNvPr>
          <p:cNvPicPr>
            <a:picLocks noChangeAspect="1"/>
          </p:cNvPicPr>
          <p:nvPr/>
        </p:nvPicPr>
        <p:blipFill>
          <a:blip r:embed="rId6"/>
          <a:stretch>
            <a:fillRect/>
          </a:stretch>
        </p:blipFill>
        <p:spPr>
          <a:xfrm>
            <a:off x="9274002" y="4723117"/>
            <a:ext cx="2555310" cy="1911264"/>
          </a:xfrm>
          <a:prstGeom prst="rect">
            <a:avLst/>
          </a:prstGeom>
        </p:spPr>
      </p:pic>
      <p:pic>
        <p:nvPicPr>
          <p:cNvPr id="9" name="Image 9" descr="Une image contenant herbe, extérieur, arbre, ciel&#10;&#10;Description générée automatiquement">
            <a:extLst>
              <a:ext uri="{FF2B5EF4-FFF2-40B4-BE49-F238E27FC236}">
                <a16:creationId xmlns:a16="http://schemas.microsoft.com/office/drawing/2014/main" id="{2546A668-ED10-4519-9763-1CCD12DC318B}"/>
              </a:ext>
            </a:extLst>
          </p:cNvPr>
          <p:cNvPicPr>
            <a:picLocks noChangeAspect="1"/>
          </p:cNvPicPr>
          <p:nvPr/>
        </p:nvPicPr>
        <p:blipFill>
          <a:blip r:embed="rId7"/>
          <a:stretch>
            <a:fillRect/>
          </a:stretch>
        </p:blipFill>
        <p:spPr>
          <a:xfrm>
            <a:off x="362688" y="3549564"/>
            <a:ext cx="1646521" cy="2977020"/>
          </a:xfrm>
          <a:prstGeom prst="rect">
            <a:avLst/>
          </a:prstGeom>
        </p:spPr>
      </p:pic>
    </p:spTree>
    <p:extLst>
      <p:ext uri="{BB962C8B-B14F-4D97-AF65-F5344CB8AC3E}">
        <p14:creationId xmlns:p14="http://schemas.microsoft.com/office/powerpoint/2010/main" val="14484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D4F1A-E629-4397-B924-4422AEF0C1B7}"/>
              </a:ext>
            </a:extLst>
          </p:cNvPr>
          <p:cNvSpPr>
            <a:spLocks noGrp="1"/>
          </p:cNvSpPr>
          <p:nvPr>
            <p:ph type="title"/>
          </p:nvPr>
        </p:nvSpPr>
        <p:spPr/>
        <p:txBody>
          <a:bodyPr/>
          <a:lstStyle/>
          <a:p>
            <a:r>
              <a:rPr lang="fr-FR" dirty="0"/>
              <a:t>Les séjours</a:t>
            </a:r>
          </a:p>
        </p:txBody>
      </p:sp>
      <p:sp>
        <p:nvSpPr>
          <p:cNvPr id="3" name="Espace réservé du contenu 2">
            <a:extLst>
              <a:ext uri="{FF2B5EF4-FFF2-40B4-BE49-F238E27FC236}">
                <a16:creationId xmlns:a16="http://schemas.microsoft.com/office/drawing/2014/main" id="{840F6E13-DF6D-47B9-816F-14C1A809F7A4}"/>
              </a:ext>
            </a:extLst>
          </p:cNvPr>
          <p:cNvSpPr>
            <a:spLocks noGrp="1"/>
          </p:cNvSpPr>
          <p:nvPr>
            <p:ph idx="1"/>
          </p:nvPr>
        </p:nvSpPr>
        <p:spPr>
          <a:xfrm>
            <a:off x="677334" y="1331651"/>
            <a:ext cx="8596668" cy="4709712"/>
          </a:xfrm>
        </p:spPr>
        <p:txBody>
          <a:bodyPr/>
          <a:lstStyle/>
          <a:p>
            <a:r>
              <a:rPr lang="fr-FR" dirty="0"/>
              <a:t>Adhérer au GEM, c’est aussi pouvoir bénéficier de vacances à prix réduits,</a:t>
            </a:r>
          </a:p>
          <a:p>
            <a:r>
              <a:rPr lang="fr-FR" dirty="0"/>
              <a:t>Participer au séjours renforce la cohésion de groupe, la confiance en soi et en l’autre, favorise la découverte et le dépassement de soi,</a:t>
            </a:r>
          </a:p>
        </p:txBody>
      </p:sp>
      <p:pic>
        <p:nvPicPr>
          <p:cNvPr id="5" name="Image 4">
            <a:extLst>
              <a:ext uri="{FF2B5EF4-FFF2-40B4-BE49-F238E27FC236}">
                <a16:creationId xmlns:a16="http://schemas.microsoft.com/office/drawing/2014/main" id="{239A532E-A47C-6801-972C-5BCCCBC36B94}"/>
              </a:ext>
            </a:extLst>
          </p:cNvPr>
          <p:cNvPicPr>
            <a:picLocks noChangeAspect="1"/>
          </p:cNvPicPr>
          <p:nvPr/>
        </p:nvPicPr>
        <p:blipFill>
          <a:blip r:embed="rId2"/>
          <a:stretch>
            <a:fillRect/>
          </a:stretch>
        </p:blipFill>
        <p:spPr>
          <a:xfrm>
            <a:off x="2502171" y="2729246"/>
            <a:ext cx="2128813" cy="1596610"/>
          </a:xfrm>
          <a:prstGeom prst="rect">
            <a:avLst/>
          </a:prstGeom>
        </p:spPr>
      </p:pic>
      <p:pic>
        <p:nvPicPr>
          <p:cNvPr id="7" name="Image 6">
            <a:extLst>
              <a:ext uri="{FF2B5EF4-FFF2-40B4-BE49-F238E27FC236}">
                <a16:creationId xmlns:a16="http://schemas.microsoft.com/office/drawing/2014/main" id="{39AFC67D-4C83-3027-A7FE-15BE09E6B765}"/>
              </a:ext>
            </a:extLst>
          </p:cNvPr>
          <p:cNvPicPr>
            <a:picLocks noChangeAspect="1"/>
          </p:cNvPicPr>
          <p:nvPr/>
        </p:nvPicPr>
        <p:blipFill>
          <a:blip r:embed="rId3"/>
          <a:stretch>
            <a:fillRect/>
          </a:stretch>
        </p:blipFill>
        <p:spPr>
          <a:xfrm>
            <a:off x="4860990" y="2889623"/>
            <a:ext cx="2316140" cy="1737105"/>
          </a:xfrm>
          <a:prstGeom prst="rect">
            <a:avLst/>
          </a:prstGeom>
        </p:spPr>
      </p:pic>
      <p:pic>
        <p:nvPicPr>
          <p:cNvPr id="9" name="Image 8">
            <a:extLst>
              <a:ext uri="{FF2B5EF4-FFF2-40B4-BE49-F238E27FC236}">
                <a16:creationId xmlns:a16="http://schemas.microsoft.com/office/drawing/2014/main" id="{5FA7CB6A-D830-2EC5-E7C4-1E33311F3DB6}"/>
              </a:ext>
            </a:extLst>
          </p:cNvPr>
          <p:cNvPicPr>
            <a:picLocks noChangeAspect="1"/>
          </p:cNvPicPr>
          <p:nvPr/>
        </p:nvPicPr>
        <p:blipFill>
          <a:blip r:embed="rId4"/>
          <a:stretch>
            <a:fillRect/>
          </a:stretch>
        </p:blipFill>
        <p:spPr>
          <a:xfrm>
            <a:off x="9557557" y="239733"/>
            <a:ext cx="2240662" cy="1680497"/>
          </a:xfrm>
          <a:prstGeom prst="rect">
            <a:avLst/>
          </a:prstGeom>
        </p:spPr>
      </p:pic>
      <p:pic>
        <p:nvPicPr>
          <p:cNvPr id="11" name="Image 10">
            <a:extLst>
              <a:ext uri="{FF2B5EF4-FFF2-40B4-BE49-F238E27FC236}">
                <a16:creationId xmlns:a16="http://schemas.microsoft.com/office/drawing/2014/main" id="{32BEF0AC-A4D0-7385-6A90-CCDA9CFAB674}"/>
              </a:ext>
            </a:extLst>
          </p:cNvPr>
          <p:cNvPicPr>
            <a:picLocks noChangeAspect="1"/>
          </p:cNvPicPr>
          <p:nvPr/>
        </p:nvPicPr>
        <p:blipFill>
          <a:blip r:embed="rId5"/>
          <a:stretch>
            <a:fillRect/>
          </a:stretch>
        </p:blipFill>
        <p:spPr>
          <a:xfrm>
            <a:off x="9797771" y="5104077"/>
            <a:ext cx="2212449" cy="1659337"/>
          </a:xfrm>
          <a:prstGeom prst="rect">
            <a:avLst/>
          </a:prstGeom>
        </p:spPr>
      </p:pic>
      <p:pic>
        <p:nvPicPr>
          <p:cNvPr id="13" name="Image 12">
            <a:extLst>
              <a:ext uri="{FF2B5EF4-FFF2-40B4-BE49-F238E27FC236}">
                <a16:creationId xmlns:a16="http://schemas.microsoft.com/office/drawing/2014/main" id="{F28FCAC9-0F7F-E8EA-1E2A-B0B6D7AE5490}"/>
              </a:ext>
            </a:extLst>
          </p:cNvPr>
          <p:cNvPicPr>
            <a:picLocks noChangeAspect="1"/>
          </p:cNvPicPr>
          <p:nvPr/>
        </p:nvPicPr>
        <p:blipFill>
          <a:blip r:embed="rId6"/>
          <a:stretch>
            <a:fillRect/>
          </a:stretch>
        </p:blipFill>
        <p:spPr>
          <a:xfrm>
            <a:off x="9785193" y="2846258"/>
            <a:ext cx="2240664" cy="1680498"/>
          </a:xfrm>
          <a:prstGeom prst="rect">
            <a:avLst/>
          </a:prstGeom>
        </p:spPr>
      </p:pic>
      <p:pic>
        <p:nvPicPr>
          <p:cNvPr id="15" name="Image 14">
            <a:extLst>
              <a:ext uri="{FF2B5EF4-FFF2-40B4-BE49-F238E27FC236}">
                <a16:creationId xmlns:a16="http://schemas.microsoft.com/office/drawing/2014/main" id="{E53A85F6-03F3-610D-C6AA-00080BDC1041}"/>
              </a:ext>
            </a:extLst>
          </p:cNvPr>
          <p:cNvPicPr>
            <a:picLocks noChangeAspect="1"/>
          </p:cNvPicPr>
          <p:nvPr/>
        </p:nvPicPr>
        <p:blipFill>
          <a:blip r:embed="rId7"/>
          <a:stretch>
            <a:fillRect/>
          </a:stretch>
        </p:blipFill>
        <p:spPr>
          <a:xfrm>
            <a:off x="7382839" y="2623184"/>
            <a:ext cx="2153048" cy="1611632"/>
          </a:xfrm>
          <a:prstGeom prst="rect">
            <a:avLst/>
          </a:prstGeom>
        </p:spPr>
      </p:pic>
      <p:pic>
        <p:nvPicPr>
          <p:cNvPr id="17" name="Image 16">
            <a:extLst>
              <a:ext uri="{FF2B5EF4-FFF2-40B4-BE49-F238E27FC236}">
                <a16:creationId xmlns:a16="http://schemas.microsoft.com/office/drawing/2014/main" id="{2307D8DD-865D-2950-C37D-3684A9DB3703}"/>
              </a:ext>
            </a:extLst>
          </p:cNvPr>
          <p:cNvPicPr>
            <a:picLocks noChangeAspect="1"/>
          </p:cNvPicPr>
          <p:nvPr/>
        </p:nvPicPr>
        <p:blipFill>
          <a:blip r:embed="rId8"/>
          <a:stretch>
            <a:fillRect/>
          </a:stretch>
        </p:blipFill>
        <p:spPr>
          <a:xfrm>
            <a:off x="206015" y="3429000"/>
            <a:ext cx="2128813" cy="1596610"/>
          </a:xfrm>
          <a:prstGeom prst="rect">
            <a:avLst/>
          </a:prstGeom>
        </p:spPr>
      </p:pic>
      <p:pic>
        <p:nvPicPr>
          <p:cNvPr id="19" name="Image 18">
            <a:extLst>
              <a:ext uri="{FF2B5EF4-FFF2-40B4-BE49-F238E27FC236}">
                <a16:creationId xmlns:a16="http://schemas.microsoft.com/office/drawing/2014/main" id="{6ED6A15D-64E2-878D-D6D3-C317169D2F0B}"/>
              </a:ext>
            </a:extLst>
          </p:cNvPr>
          <p:cNvPicPr>
            <a:picLocks noChangeAspect="1"/>
          </p:cNvPicPr>
          <p:nvPr/>
        </p:nvPicPr>
        <p:blipFill>
          <a:blip r:embed="rId9"/>
          <a:stretch>
            <a:fillRect/>
          </a:stretch>
        </p:blipFill>
        <p:spPr>
          <a:xfrm>
            <a:off x="2999850" y="4927601"/>
            <a:ext cx="3019210" cy="1926400"/>
          </a:xfrm>
          <a:prstGeom prst="rect">
            <a:avLst/>
          </a:prstGeom>
        </p:spPr>
      </p:pic>
      <p:pic>
        <p:nvPicPr>
          <p:cNvPr id="21" name="Image 20">
            <a:extLst>
              <a:ext uri="{FF2B5EF4-FFF2-40B4-BE49-F238E27FC236}">
                <a16:creationId xmlns:a16="http://schemas.microsoft.com/office/drawing/2014/main" id="{E180F165-00E7-67DB-EB4E-041B973AF2E5}"/>
              </a:ext>
            </a:extLst>
          </p:cNvPr>
          <p:cNvPicPr>
            <a:picLocks noChangeAspect="1"/>
          </p:cNvPicPr>
          <p:nvPr/>
        </p:nvPicPr>
        <p:blipFill>
          <a:blip r:embed="rId10"/>
          <a:stretch>
            <a:fillRect/>
          </a:stretch>
        </p:blipFill>
        <p:spPr>
          <a:xfrm>
            <a:off x="277044" y="5269694"/>
            <a:ext cx="2057784" cy="1543338"/>
          </a:xfrm>
          <a:prstGeom prst="rect">
            <a:avLst/>
          </a:prstGeom>
        </p:spPr>
      </p:pic>
      <p:pic>
        <p:nvPicPr>
          <p:cNvPr id="23" name="Image 22">
            <a:extLst>
              <a:ext uri="{FF2B5EF4-FFF2-40B4-BE49-F238E27FC236}">
                <a16:creationId xmlns:a16="http://schemas.microsoft.com/office/drawing/2014/main" id="{5493895F-B2EB-07A8-41A3-A2AD8A83E877}"/>
              </a:ext>
            </a:extLst>
          </p:cNvPr>
          <p:cNvPicPr>
            <a:picLocks noChangeAspect="1"/>
          </p:cNvPicPr>
          <p:nvPr/>
        </p:nvPicPr>
        <p:blipFill>
          <a:blip r:embed="rId11"/>
          <a:stretch>
            <a:fillRect/>
          </a:stretch>
        </p:blipFill>
        <p:spPr>
          <a:xfrm>
            <a:off x="7088137" y="4927601"/>
            <a:ext cx="2447750" cy="1835813"/>
          </a:xfrm>
          <a:prstGeom prst="rect">
            <a:avLst/>
          </a:prstGeom>
        </p:spPr>
      </p:pic>
    </p:spTree>
    <p:extLst>
      <p:ext uri="{BB962C8B-B14F-4D97-AF65-F5344CB8AC3E}">
        <p14:creationId xmlns:p14="http://schemas.microsoft.com/office/powerpoint/2010/main" val="2367692927"/>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TotalTime>
  <Words>699</Words>
  <Application>Microsoft Office PowerPoint</Application>
  <PresentationFormat>Grand écran</PresentationFormat>
  <Paragraphs>51</Paragraphs>
  <Slides>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Trebuchet MS</vt:lpstr>
      <vt:lpstr>Wingdings 3</vt:lpstr>
      <vt:lpstr>Facette</vt:lpstr>
      <vt:lpstr>LIVRET D'ACCUEIL  GEM ATTITUDE</vt:lpstr>
      <vt:lpstr>Présentation GEM ATTITUDE</vt:lpstr>
      <vt:lpstr>2°) Gem Attitude, pour qui?</vt:lpstr>
      <vt:lpstr>3°) Un GEM, pourquoi?</vt:lpstr>
      <vt:lpstr>4°) Comment devenir adhérent?</vt:lpstr>
      <vt:lpstr>Les activités </vt:lpstr>
      <vt:lpstr>Présentation PowerPoint</vt:lpstr>
      <vt:lpstr>SALVEO, notre partenaire  sport et bien être Activité physique adaptée et balnéothérapie  APA tous les vendredi matin 9h30-10h30 et lundi après midi 14h30 15h30, Loubens</vt:lpstr>
      <vt:lpstr>Les séjours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33633</dc:creator>
  <cp:lastModifiedBy>33633</cp:lastModifiedBy>
  <cp:revision>423</cp:revision>
  <dcterms:created xsi:type="dcterms:W3CDTF">2022-03-17T08:56:35Z</dcterms:created>
  <dcterms:modified xsi:type="dcterms:W3CDTF">2022-11-10T07:00:03Z</dcterms:modified>
</cp:coreProperties>
</file>